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10" r:id="rId2"/>
  </p:sldMasterIdLst>
  <p:notesMasterIdLst>
    <p:notesMasterId r:id="rId27"/>
  </p:notesMasterIdLst>
  <p:handoutMasterIdLst>
    <p:handoutMasterId r:id="rId28"/>
  </p:handoutMasterIdLst>
  <p:sldIdLst>
    <p:sldId id="1735" r:id="rId3"/>
    <p:sldId id="1736" r:id="rId4"/>
    <p:sldId id="1968" r:id="rId5"/>
    <p:sldId id="2269" r:id="rId6"/>
    <p:sldId id="1963" r:id="rId7"/>
    <p:sldId id="2395" r:id="rId8"/>
    <p:sldId id="2401" r:id="rId9"/>
    <p:sldId id="2324" r:id="rId10"/>
    <p:sldId id="2273" r:id="rId11"/>
    <p:sldId id="2402" r:id="rId12"/>
    <p:sldId id="2403" r:id="rId13"/>
    <p:sldId id="2404" r:id="rId14"/>
    <p:sldId id="2405" r:id="rId15"/>
    <p:sldId id="2406" r:id="rId16"/>
    <p:sldId id="2407" r:id="rId17"/>
    <p:sldId id="2408" r:id="rId18"/>
    <p:sldId id="2325" r:id="rId19"/>
    <p:sldId id="2279" r:id="rId20"/>
    <p:sldId id="2409" r:id="rId21"/>
    <p:sldId id="2410" r:id="rId22"/>
    <p:sldId id="2411" r:id="rId23"/>
    <p:sldId id="2412" r:id="rId24"/>
    <p:sldId id="2413" r:id="rId25"/>
    <p:sldId id="1701" r:id="rId2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6CE5"/>
    <a:srgbClr val="E7E8EA"/>
    <a:srgbClr val="CBCDD3"/>
    <a:srgbClr val="00B0F0"/>
    <a:srgbClr val="C7402B"/>
    <a:srgbClr val="713346"/>
    <a:srgbClr val="B4F2C9"/>
    <a:srgbClr val="F47C30"/>
    <a:srgbClr val="92D3DF"/>
    <a:srgbClr val="D8EF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2" autoAdjust="0"/>
    <p:restoredTop sz="95067" autoAdjust="0"/>
  </p:normalViewPr>
  <p:slideViewPr>
    <p:cSldViewPr>
      <p:cViewPr varScale="1">
        <p:scale>
          <a:sx n="118" d="100"/>
          <a:sy n="118" d="100"/>
        </p:scale>
        <p:origin x="528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28-Nov-21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28-Nov-21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54527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able, game&#10;&#10;Description automatically generated">
            <a:extLst>
              <a:ext uri="{FF2B5EF4-FFF2-40B4-BE49-F238E27FC236}">
                <a16:creationId xmlns:a16="http://schemas.microsoft.com/office/drawing/2014/main" id="{8E83E5C7-E9B1-4CEB-BBAE-CC8DB839F3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8" t="24511" r="8921" b="3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5404444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5404444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735F32-E12E-477C-AC13-4977EFD375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951E2A0-40BE-4A8E-8CFC-BFB81F287D3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5404444" cy="36512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387018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D77F2-DA7C-4E84-BD75-582449B07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5" t="24673" r="12678"/>
          <a:stretch/>
        </p:blipFill>
        <p:spPr>
          <a:xfrm>
            <a:off x="-15699" y="4828"/>
            <a:ext cx="9159699" cy="5133842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1698002"/>
            <a:ext cx="3676252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125466"/>
            <a:ext cx="3676252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05BBEEC-B96D-41D7-A966-B60BFA5FA19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7" y="3921131"/>
            <a:ext cx="3676253" cy="460555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26449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8" t="23983" r="7866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906456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6" t="24619" r="9582" b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6696344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9" t="24584" r="483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4988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167106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25372" r="4395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41988" y="2714222"/>
            <a:ext cx="4972396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988" y="3507854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996" y="4227934"/>
            <a:ext cx="1187624" cy="494411"/>
          </a:xfrm>
          <a:prstGeom prst="rect">
            <a:avLst/>
          </a:prstGeom>
        </p:spPr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7BE3403-629F-4F5B-9493-47082FDB8D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1267" y="4055411"/>
            <a:ext cx="4972396" cy="388547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9689795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619" b="6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4203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C4442-49AF-44B1-BD22-999375CA4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598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47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 dirty="0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3379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1550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25659863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7220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323528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828" r="567" b="31504"/>
          <a:stretch/>
        </p:blipFill>
        <p:spPr>
          <a:xfrm>
            <a:off x="0" y="0"/>
            <a:ext cx="9144000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51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9" t="31012" r="1100" b="844"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" t="16720" r="8093" b="890"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8728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6" t="20662" r="398" b="11351"/>
          <a:stretch/>
        </p:blipFill>
        <p:spPr>
          <a:xfrm>
            <a:off x="1" y="0"/>
            <a:ext cx="9144000" cy="314781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382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" t="19007" r="8457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5597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" t="17838" r="9563" b="4056"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667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43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1381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263526-F55E-4F5E-A7B1-C12E2B6F85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" y="-1"/>
            <a:ext cx="9121629" cy="5143501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0370DE1-8EC1-43C8-9C54-1BE4371E753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165378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2DE264F-1725-4C1C-AC62-D5D893323249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144054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0C87C35-9F9E-4105-B01E-1C9EEAC8E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623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A1091-F064-4062-9C3E-209801E84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1" y="12107"/>
            <a:ext cx="9289030" cy="5211832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25825C9-E365-484A-BAFE-AEBBFA5CDCB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56709" y="2381402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F0F17B5-B03E-4178-80D1-29ED395009D8}"/>
              </a:ext>
            </a:extLst>
          </p:cNvPr>
          <p:cNvCxnSpPr>
            <a:cxnSpLocks/>
          </p:cNvCxnSpPr>
          <p:nvPr userDrawn="1"/>
        </p:nvCxnSpPr>
        <p:spPr>
          <a:xfrm>
            <a:off x="3347864" y="2360078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F49639CC-2BE4-4519-B044-C1EE571ECD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324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CB9CF1E-1587-48B3-848A-9D18348A2C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50B12E-3C73-422B-996E-296B1A622C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image" Target="../media/image25.png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  <p:sldLayoutId id="2147483809" r:id="rId2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83969" y="4906935"/>
            <a:ext cx="576062" cy="576062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4EAC6E9-8ACD-4B43-A468-1C69E0B7F7D6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759" y="4776467"/>
            <a:ext cx="668713" cy="27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9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28" r:id="rId18"/>
    <p:sldLayoutId id="2147483829" r:id="rId19"/>
    <p:sldLayoutId id="2147483830" r:id="rId20"/>
    <p:sldLayoutId id="2147483831" r:id="rId21"/>
    <p:sldLayoutId id="2147483832" r:id="rId2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>
            <a:extLst>
              <a:ext uri="{FF2B5EF4-FFF2-40B4-BE49-F238E27FC236}">
                <a16:creationId xmlns:a16="http://schemas.microsoft.com/office/drawing/2014/main" id="{4F7E73F6-75FC-44E9-BBFF-F064A233FBD3}"/>
              </a:ext>
            </a:extLst>
          </p:cNvPr>
          <p:cNvSpPr>
            <a:spLocks noGrp="1"/>
          </p:cNvSpPr>
          <p:nvPr/>
        </p:nvSpPr>
        <p:spPr>
          <a:xfrm>
            <a:off x="175670" y="2355726"/>
            <a:ext cx="4972396" cy="115007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How to create a link to Primo in an Alma Analytics report</a:t>
            </a:r>
          </a:p>
        </p:txBody>
      </p:sp>
      <p:sp>
        <p:nvSpPr>
          <p:cNvPr id="9" name="Subtitle 5">
            <a:extLst>
              <a:ext uri="{FF2B5EF4-FFF2-40B4-BE49-F238E27FC236}">
                <a16:creationId xmlns:a16="http://schemas.microsoft.com/office/drawing/2014/main" id="{21FAB61A-9C29-4137-8AD1-B7E6D1F2B335}"/>
              </a:ext>
            </a:extLst>
          </p:cNvPr>
          <p:cNvSpPr>
            <a:spLocks noGrp="1"/>
          </p:cNvSpPr>
          <p:nvPr/>
        </p:nvSpPr>
        <p:spPr>
          <a:xfrm>
            <a:off x="175669" y="3579862"/>
            <a:ext cx="5116411" cy="47838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E3E3076C-2A62-4931-8C20-AA9AF105D504}"/>
              </a:ext>
            </a:extLst>
          </p:cNvPr>
          <p:cNvSpPr>
            <a:spLocks noGrp="1"/>
          </p:cNvSpPr>
          <p:nvPr/>
        </p:nvSpPr>
        <p:spPr>
          <a:xfrm>
            <a:off x="174949" y="4127419"/>
            <a:ext cx="4972396" cy="3885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Yoel Kortick – Senior Librarian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68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Create the link in an analytics report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46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Here is a report which includes the MMS ID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78C973-9F6A-4125-A17C-4265436F5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371" y="1459582"/>
            <a:ext cx="6734175" cy="3200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AF3BC2-126B-493C-B879-DEB78FF303AC}"/>
              </a:ext>
            </a:extLst>
          </p:cNvPr>
          <p:cNvSpPr/>
          <p:nvPr/>
        </p:nvSpPr>
        <p:spPr>
          <a:xfrm>
            <a:off x="4139952" y="3003798"/>
            <a:ext cx="93610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52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Create the link in an analytics report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7200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will now append the green text to before the MMSID and the blue text to after the MMS ID.</a:t>
            </a:r>
          </a:p>
          <a:p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57F99-F42F-49F0-BCC3-9D0B5EFCF0D9}"/>
              </a:ext>
            </a:extLst>
          </p:cNvPr>
          <p:cNvSpPr txBox="1"/>
          <p:nvPr/>
        </p:nvSpPr>
        <p:spPr>
          <a:xfrm>
            <a:off x="683568" y="1881087"/>
            <a:ext cx="76328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https://exldeveu00.primo.exlibrisgroup.com/discovery/search?query=any,contains,</a:t>
            </a:r>
            <a:r>
              <a:rPr lang="en-US" dirty="0"/>
              <a:t>99201211000121</a:t>
            </a:r>
            <a:r>
              <a:rPr lang="en-US" dirty="0">
                <a:solidFill>
                  <a:srgbClr val="0070C0"/>
                </a:solidFill>
              </a:rPr>
              <a:t>&amp;tab=LibraryCatalog&amp;search_scope=MyInstitution&amp;vid=EXLDEV1_INST:Alma&amp;lang=en&amp;offset=0</a:t>
            </a:r>
          </a:p>
        </p:txBody>
      </p:sp>
    </p:spTree>
    <p:extLst>
      <p:ext uri="{BB962C8B-B14F-4D97-AF65-F5344CB8AC3E}">
        <p14:creationId xmlns:p14="http://schemas.microsoft.com/office/powerpoint/2010/main" val="25984740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Create the link in an analytics report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Do “edit formula” on the MMSID</a:t>
            </a:r>
          </a:p>
          <a:p>
            <a:r>
              <a:rPr lang="en-US" sz="2200" dirty="0"/>
              <a:t>Change the header to be “URL” (or whatever text you want)</a:t>
            </a:r>
          </a:p>
          <a:p>
            <a:r>
              <a:rPr lang="en-US" sz="2200" dirty="0"/>
              <a:t>Change</a:t>
            </a:r>
          </a:p>
          <a:p>
            <a:endParaRPr lang="en-US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057F99-F42F-49F0-BCC3-9D0B5EFCF0D9}"/>
              </a:ext>
            </a:extLst>
          </p:cNvPr>
          <p:cNvSpPr txBox="1"/>
          <p:nvPr/>
        </p:nvSpPr>
        <p:spPr>
          <a:xfrm>
            <a:off x="743035" y="3433215"/>
            <a:ext cx="7632848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'https://exldeveu00.primo.exlibrisgroup.com/discovery/</a:t>
            </a:r>
            <a:r>
              <a:rPr lang="en-US" dirty="0" err="1">
                <a:solidFill>
                  <a:srgbClr val="00B050"/>
                </a:solidFill>
              </a:rPr>
              <a:t>search?query</a:t>
            </a:r>
            <a:r>
              <a:rPr lang="en-US" dirty="0">
                <a:solidFill>
                  <a:srgbClr val="00B050"/>
                </a:solidFill>
              </a:rPr>
              <a:t>=</a:t>
            </a:r>
            <a:r>
              <a:rPr lang="en-US" dirty="0" err="1">
                <a:solidFill>
                  <a:srgbClr val="00B050"/>
                </a:solidFill>
              </a:rPr>
              <a:t>any,contains</a:t>
            </a:r>
            <a:r>
              <a:rPr lang="en-US" dirty="0">
                <a:solidFill>
                  <a:srgbClr val="00B050"/>
                </a:solidFill>
              </a:rPr>
              <a:t>,' </a:t>
            </a:r>
            <a:r>
              <a:rPr lang="en-US" dirty="0"/>
              <a:t>|| "Bibliographic </a:t>
            </a:r>
            <a:r>
              <a:rPr lang="en-US" dirty="0" err="1"/>
              <a:t>Details"."MMS</a:t>
            </a:r>
            <a:r>
              <a:rPr lang="en-US" dirty="0"/>
              <a:t> Id" || </a:t>
            </a:r>
            <a:r>
              <a:rPr lang="en-US" dirty="0">
                <a:solidFill>
                  <a:srgbClr val="326CE5"/>
                </a:solidFill>
              </a:rPr>
              <a:t>'&amp;tab=</a:t>
            </a:r>
            <a:r>
              <a:rPr lang="en-US" dirty="0" err="1">
                <a:solidFill>
                  <a:srgbClr val="326CE5"/>
                </a:solidFill>
              </a:rPr>
              <a:t>LibraryCatalog&amp;search_scope</a:t>
            </a:r>
            <a:r>
              <a:rPr lang="en-US" dirty="0">
                <a:solidFill>
                  <a:srgbClr val="326CE5"/>
                </a:solidFill>
              </a:rPr>
              <a:t>=</a:t>
            </a:r>
            <a:r>
              <a:rPr lang="en-US" dirty="0" err="1">
                <a:solidFill>
                  <a:srgbClr val="326CE5"/>
                </a:solidFill>
              </a:rPr>
              <a:t>MyInstitution&amp;vid</a:t>
            </a:r>
            <a:r>
              <a:rPr lang="en-US" dirty="0">
                <a:solidFill>
                  <a:srgbClr val="326CE5"/>
                </a:solidFill>
              </a:rPr>
              <a:t>=EXLDEV1_INST:Alma&amp;lang=</a:t>
            </a:r>
            <a:r>
              <a:rPr lang="en-US" dirty="0" err="1">
                <a:solidFill>
                  <a:srgbClr val="326CE5"/>
                </a:solidFill>
              </a:rPr>
              <a:t>en&amp;offset</a:t>
            </a:r>
            <a:r>
              <a:rPr lang="en-US" dirty="0">
                <a:solidFill>
                  <a:srgbClr val="326CE5"/>
                </a:solidFill>
              </a:rPr>
              <a:t>=0'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3B4DC4-A3D5-42DC-9B16-192C9C406548}"/>
              </a:ext>
            </a:extLst>
          </p:cNvPr>
          <p:cNvSpPr txBox="1"/>
          <p:nvPr/>
        </p:nvSpPr>
        <p:spPr>
          <a:xfrm>
            <a:off x="611560" y="228371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"Bibliographic </a:t>
            </a:r>
            <a:r>
              <a:rPr lang="en-US" dirty="0" err="1"/>
              <a:t>Details"."MMS</a:t>
            </a:r>
            <a:r>
              <a:rPr lang="en-US" dirty="0"/>
              <a:t> Id"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889B481E-9D3D-4EE5-A895-99F1E2060792}"/>
              </a:ext>
            </a:extLst>
          </p:cNvPr>
          <p:cNvSpPr txBox="1">
            <a:spLocks/>
          </p:cNvSpPr>
          <p:nvPr/>
        </p:nvSpPr>
        <p:spPr>
          <a:xfrm>
            <a:off x="310987" y="2653050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to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113461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Create the link in an analytics report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Do “edit formula” on the MMS ID</a:t>
            </a:r>
          </a:p>
          <a:p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2A348D-26F0-4B28-B10C-FF325F200D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459" y="1779662"/>
            <a:ext cx="2286000" cy="22955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1582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Create the link in an analytics report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We will change this</a:t>
            </a:r>
          </a:p>
          <a:p>
            <a:endParaRPr lang="en-US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1A71F7-2C5D-48D4-A614-58FE81A1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21" y="1481742"/>
            <a:ext cx="5172075" cy="31337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03207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Create the link in an analytics report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Here is the new field</a:t>
            </a:r>
          </a:p>
          <a:p>
            <a:endParaRPr lang="en-US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7C36A6-C2E4-4694-9105-DAFB4F333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354" y="1455626"/>
            <a:ext cx="7353300" cy="3162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806C817-B12C-40DB-825D-576F95A356A0}"/>
              </a:ext>
            </a:extLst>
          </p:cNvPr>
          <p:cNvSpPr/>
          <p:nvPr/>
        </p:nvSpPr>
        <p:spPr>
          <a:xfrm>
            <a:off x="1763688" y="2643758"/>
            <a:ext cx="2538529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15BB4A-2912-423D-9A9B-E6FABB3E4DFC}"/>
              </a:ext>
            </a:extLst>
          </p:cNvPr>
          <p:cNvSpPr/>
          <p:nvPr/>
        </p:nvSpPr>
        <p:spPr>
          <a:xfrm>
            <a:off x="3347864" y="3651870"/>
            <a:ext cx="4864782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221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9CFBF6-E9BB-4DD2-82EF-D78F6B0921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4" y="1368927"/>
            <a:ext cx="9144000" cy="341376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Create the link in an analytics report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12241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In the “results” tab see that you have the URL for each record</a:t>
            </a:r>
          </a:p>
          <a:p>
            <a:endParaRPr lang="en-US" sz="2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06C817-B12C-40DB-825D-576F95A356A0}"/>
              </a:ext>
            </a:extLst>
          </p:cNvPr>
          <p:cNvSpPr/>
          <p:nvPr/>
        </p:nvSpPr>
        <p:spPr>
          <a:xfrm>
            <a:off x="36004" y="2427733"/>
            <a:ext cx="4463988" cy="23549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107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43999" cy="1240583"/>
          </a:xfrm>
        </p:spPr>
        <p:txBody>
          <a:bodyPr/>
          <a:lstStyle/>
          <a:p>
            <a:pPr algn="ctr"/>
            <a:r>
              <a:rPr lang="en-US" sz="2600" dirty="0"/>
              <a:t>Create a textual hyperlink for Excel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CD2FFE-1F5C-461C-A7C7-E4D2F1CF1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192" y="6612"/>
            <a:ext cx="5400807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74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Create a textual hyperlink for Excel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C3C94A-660B-4294-AFA2-8EF45C0DDE58}"/>
              </a:ext>
            </a:extLst>
          </p:cNvPr>
          <p:cNvSpPr txBox="1">
            <a:spLocks/>
          </p:cNvSpPr>
          <p:nvPr/>
        </p:nvSpPr>
        <p:spPr>
          <a:xfrm>
            <a:off x="395536" y="699542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We can make a hyperlink for the export to Excel, and have a specific text for the hyperlink.</a:t>
            </a:r>
          </a:p>
          <a:p>
            <a:r>
              <a:rPr lang="en-US" dirty="0"/>
              <a:t>We will do the same exact steps as done previously, but we will add the text in red below to the beginning and end: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5FD05E-304B-4786-B3F4-479F252BEFFE}"/>
              </a:ext>
            </a:extLst>
          </p:cNvPr>
          <p:cNvSpPr txBox="1"/>
          <p:nvPr/>
        </p:nvSpPr>
        <p:spPr>
          <a:xfrm>
            <a:off x="611560" y="2591156"/>
            <a:ext cx="763284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'=HYPERLINK("' || </a:t>
            </a:r>
            <a:r>
              <a:rPr lang="en-US" dirty="0"/>
              <a:t>'https://exldeveu00.primo.exlibrisgroup.com/discovery/</a:t>
            </a:r>
            <a:r>
              <a:rPr lang="en-US" dirty="0" err="1"/>
              <a:t>search?query</a:t>
            </a:r>
            <a:r>
              <a:rPr lang="en-US" dirty="0"/>
              <a:t>=</a:t>
            </a:r>
            <a:r>
              <a:rPr lang="en-US" dirty="0" err="1"/>
              <a:t>any,contains</a:t>
            </a:r>
            <a:r>
              <a:rPr lang="en-US" dirty="0"/>
              <a:t>,' || "Bibliographic </a:t>
            </a:r>
            <a:r>
              <a:rPr lang="en-US" dirty="0" err="1"/>
              <a:t>Details"."MMS</a:t>
            </a:r>
            <a:r>
              <a:rPr lang="en-US" dirty="0"/>
              <a:t> Id" || '&amp;tab=</a:t>
            </a:r>
            <a:r>
              <a:rPr lang="en-US" dirty="0" err="1"/>
              <a:t>LibraryCatalog&amp;search_scope</a:t>
            </a:r>
            <a:r>
              <a:rPr lang="en-US" dirty="0"/>
              <a:t>=</a:t>
            </a:r>
            <a:r>
              <a:rPr lang="en-US" dirty="0" err="1"/>
              <a:t>MyInstitution&amp;vid</a:t>
            </a:r>
            <a:r>
              <a:rPr lang="en-US" dirty="0"/>
              <a:t>=EXLDEV1_INST:Alma&amp;lang=</a:t>
            </a:r>
            <a:r>
              <a:rPr lang="en-US" dirty="0" err="1"/>
              <a:t>en&amp;offset</a:t>
            </a:r>
            <a:r>
              <a:rPr lang="en-US" dirty="0"/>
              <a:t>=0'  </a:t>
            </a:r>
            <a:r>
              <a:rPr lang="en-US" dirty="0">
                <a:solidFill>
                  <a:srgbClr val="FF0000"/>
                </a:solidFill>
              </a:rPr>
              <a:t>|| '","Link to Primo")'</a:t>
            </a:r>
          </a:p>
        </p:txBody>
      </p:sp>
    </p:spTree>
    <p:extLst>
      <p:ext uri="{BB962C8B-B14F-4D97-AF65-F5344CB8AC3E}">
        <p14:creationId xmlns:p14="http://schemas.microsoft.com/office/powerpoint/2010/main" val="1974752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Create a textual hyperlink for Excel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C3C94A-660B-4294-AFA2-8EF45C0DDE58}"/>
              </a:ext>
            </a:extLst>
          </p:cNvPr>
          <p:cNvSpPr txBox="1">
            <a:spLocks/>
          </p:cNvSpPr>
          <p:nvPr/>
        </p:nvSpPr>
        <p:spPr>
          <a:xfrm>
            <a:off x="395536" y="699542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Now we have this in the “edit formula”: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401B076-486A-4B32-AD3B-F18779022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054" y="1620461"/>
            <a:ext cx="6410325" cy="2847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51284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ADD39B-3E44-458F-9DEC-06C823C52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146586-7EC2-481D-848F-8CE41EB2DE6C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787878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787878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67EC8A-AF16-498A-BB8D-6EC43A1E8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57" y="144400"/>
            <a:ext cx="4714875" cy="415554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C149F4-2772-4DC6-83C5-E8C2CBAF8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40449"/>
            <a:ext cx="9143999" cy="3659493"/>
          </a:xfrm>
        </p:spPr>
        <p:txBody>
          <a:bodyPr>
            <a:normAutofit/>
          </a:bodyPr>
          <a:lstStyle/>
          <a:p>
            <a:pPr lvl="1"/>
            <a:r>
              <a:rPr lang="en-US" sz="1800" dirty="0"/>
              <a:t>Introduction</a:t>
            </a:r>
          </a:p>
          <a:p>
            <a:pPr lvl="1"/>
            <a:r>
              <a:rPr lang="en-US" sz="1800" dirty="0"/>
              <a:t>Determine the URL template</a:t>
            </a:r>
          </a:p>
          <a:p>
            <a:pPr lvl="1"/>
            <a:r>
              <a:rPr lang="en-US" sz="1800" dirty="0"/>
              <a:t>Create the link in an analytics report</a:t>
            </a:r>
          </a:p>
          <a:p>
            <a:pPr lvl="1"/>
            <a:r>
              <a:rPr lang="en-US" sz="1800" dirty="0"/>
              <a:t>Create a textual hyperlink for Excel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938EB40-80F6-4011-BB1F-38F4693822A4}"/>
              </a:ext>
            </a:extLst>
          </p:cNvPr>
          <p:cNvSpPr txBox="1">
            <a:spLocks/>
          </p:cNvSpPr>
          <p:nvPr/>
        </p:nvSpPr>
        <p:spPr>
          <a:xfrm>
            <a:off x="742497" y="51470"/>
            <a:ext cx="7717935" cy="58897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Agenda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Create a textual hyperlink for Excel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C3C94A-660B-4294-AFA2-8EF45C0DDE58}"/>
              </a:ext>
            </a:extLst>
          </p:cNvPr>
          <p:cNvSpPr txBox="1">
            <a:spLocks/>
          </p:cNvSpPr>
          <p:nvPr/>
        </p:nvSpPr>
        <p:spPr>
          <a:xfrm>
            <a:off x="395536" y="699542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Export to csv and open in Excel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FE38BD-9E12-4646-BB59-7E2917EB6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" y="1347614"/>
            <a:ext cx="8372475" cy="32766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AD674E6-F6D1-47F9-A0CB-3D3142235EE8}"/>
              </a:ext>
            </a:extLst>
          </p:cNvPr>
          <p:cNvSpPr/>
          <p:nvPr/>
        </p:nvSpPr>
        <p:spPr>
          <a:xfrm>
            <a:off x="827584" y="134761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F05C869-85D2-4218-80D6-A5444BF47B25}"/>
              </a:ext>
            </a:extLst>
          </p:cNvPr>
          <p:cNvSpPr/>
          <p:nvPr/>
        </p:nvSpPr>
        <p:spPr>
          <a:xfrm>
            <a:off x="827584" y="1851670"/>
            <a:ext cx="576064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B54385-E037-43BA-A743-321507FC306A}"/>
              </a:ext>
            </a:extLst>
          </p:cNvPr>
          <p:cNvSpPr/>
          <p:nvPr/>
        </p:nvSpPr>
        <p:spPr>
          <a:xfrm>
            <a:off x="1691680" y="2139702"/>
            <a:ext cx="57606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45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BE2348E-2645-4FAB-9202-69CBBABEA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658" y="1527634"/>
            <a:ext cx="4105275" cy="2962275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Create a textual hyperlink for Excel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C3C94A-660B-4294-AFA2-8EF45C0DDE58}"/>
              </a:ext>
            </a:extLst>
          </p:cNvPr>
          <p:cNvSpPr txBox="1">
            <a:spLocks/>
          </p:cNvSpPr>
          <p:nvPr/>
        </p:nvSpPr>
        <p:spPr>
          <a:xfrm>
            <a:off x="395536" y="699542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Export to csv and open in Excel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B54385-E037-43BA-A743-321507FC306A}"/>
              </a:ext>
            </a:extLst>
          </p:cNvPr>
          <p:cNvSpPr/>
          <p:nvPr/>
        </p:nvSpPr>
        <p:spPr>
          <a:xfrm>
            <a:off x="2627784" y="3008770"/>
            <a:ext cx="1944216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41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4A146A-7CB2-45E8-AB95-F9ECB6D21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3550" y="1389520"/>
            <a:ext cx="5676900" cy="32385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Create a textual hyperlink for Excel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C3C94A-660B-4294-AFA2-8EF45C0DDE58}"/>
              </a:ext>
            </a:extLst>
          </p:cNvPr>
          <p:cNvSpPr txBox="1">
            <a:spLocks/>
          </p:cNvSpPr>
          <p:nvPr/>
        </p:nvSpPr>
        <p:spPr>
          <a:xfrm>
            <a:off x="395536" y="699542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the link to Primo</a:t>
            </a:r>
          </a:p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7B54385-E037-43BA-A743-321507FC306A}"/>
              </a:ext>
            </a:extLst>
          </p:cNvPr>
          <p:cNvSpPr/>
          <p:nvPr/>
        </p:nvSpPr>
        <p:spPr>
          <a:xfrm>
            <a:off x="1969664" y="2549294"/>
            <a:ext cx="792088" cy="2183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45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29879F0-0B04-4569-8EF3-1C94C5A13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2" y="1275606"/>
            <a:ext cx="7236296" cy="334426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748464" cy="576064"/>
          </a:xfrm>
        </p:spPr>
        <p:txBody>
          <a:bodyPr>
            <a:noAutofit/>
          </a:bodyPr>
          <a:lstStyle/>
          <a:p>
            <a:r>
              <a:rPr lang="en-US" sz="2100" dirty="0"/>
              <a:t>Create a textual hyperlink for Excel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ABC3C94A-660B-4294-AFA2-8EF45C0DDE58}"/>
              </a:ext>
            </a:extLst>
          </p:cNvPr>
          <p:cNvSpPr txBox="1">
            <a:spLocks/>
          </p:cNvSpPr>
          <p:nvPr/>
        </p:nvSpPr>
        <p:spPr>
          <a:xfrm>
            <a:off x="395536" y="699542"/>
            <a:ext cx="849694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record opens in Primo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367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8922B7F-BAEC-445E-9C08-F94F63F5CA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7824" y="1653850"/>
            <a:ext cx="3240360" cy="557859"/>
          </a:xfrm>
        </p:spPr>
        <p:txBody>
          <a:bodyPr>
            <a:normAutofit/>
          </a:bodyPr>
          <a:lstStyle/>
          <a:p>
            <a:r>
              <a:rPr lang="en-US" dirty="0"/>
              <a:t>xxx@exlibrisgroup.com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352855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497" y="3319778"/>
            <a:ext cx="7717935" cy="1240583"/>
          </a:xfrm>
        </p:spPr>
        <p:txBody>
          <a:bodyPr/>
          <a:lstStyle/>
          <a:p>
            <a:pPr algn="ctr"/>
            <a:r>
              <a:rPr lang="en-US" sz="2400" dirty="0"/>
              <a:t>Introduction</a:t>
            </a:r>
            <a:endParaRPr lang="en-US" sz="2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23B3D4-CB9C-45B7-94E0-CB38013F2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1254" y="0"/>
            <a:ext cx="7652210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19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0"/>
            <a:ext cx="8424936" cy="3888431"/>
          </a:xfrm>
        </p:spPr>
        <p:txBody>
          <a:bodyPr>
            <a:normAutofit/>
          </a:bodyPr>
          <a:lstStyle/>
          <a:p>
            <a:r>
              <a:rPr lang="en-US" sz="2200" dirty="0"/>
              <a:t>There are multiple ways to create a link to a specific record in Primo from within an Alma Analytics report.</a:t>
            </a:r>
          </a:p>
          <a:p>
            <a:r>
              <a:rPr lang="en-US" sz="2200" dirty="0"/>
              <a:t>In the example here we will display the actual URL to the record in Primo.</a:t>
            </a:r>
          </a:p>
          <a:p>
            <a:r>
              <a:rPr lang="en-US" sz="2200" dirty="0"/>
              <a:t>When a report is exported with the URL it can be clicked as a hyperlink and then the record in Primo will be displayed.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029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319778"/>
            <a:ext cx="9139275" cy="1240583"/>
          </a:xfrm>
        </p:spPr>
        <p:txBody>
          <a:bodyPr/>
          <a:lstStyle/>
          <a:p>
            <a:pPr algn="ctr"/>
            <a:r>
              <a:rPr lang="en-US" sz="2600" dirty="0"/>
              <a:t>Determine the URL template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8" name="Picture 7" descr="Two people looking at a computer&#10;&#10;Description automatically generated">
            <a:extLst>
              <a:ext uri="{FF2B5EF4-FFF2-40B4-BE49-F238E27FC236}">
                <a16:creationId xmlns:a16="http://schemas.microsoft.com/office/drawing/2014/main" id="{CE626B11-EE23-436C-A799-96238C253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68" y="0"/>
            <a:ext cx="5400808" cy="315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the URL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2"/>
          </a:xfrm>
        </p:spPr>
        <p:txBody>
          <a:bodyPr>
            <a:normAutofit/>
          </a:bodyPr>
          <a:lstStyle/>
          <a:p>
            <a:r>
              <a:rPr lang="en-US" sz="2200" dirty="0"/>
              <a:t>Search Primo once by MMSID and copy the URL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44795E-2CBE-4C03-B244-FC3810E9D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40" y="1275606"/>
            <a:ext cx="7524328" cy="34463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6DB338-5A19-4E05-BEFB-17CA130D05AE}"/>
              </a:ext>
            </a:extLst>
          </p:cNvPr>
          <p:cNvSpPr txBox="1"/>
          <p:nvPr/>
        </p:nvSpPr>
        <p:spPr>
          <a:xfrm>
            <a:off x="5903313" y="1928294"/>
            <a:ext cx="244827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the URL template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238EB5-FC6A-4EAF-8ECB-035F391DE3B6}"/>
              </a:ext>
            </a:extLst>
          </p:cNvPr>
          <p:cNvSpPr/>
          <p:nvPr/>
        </p:nvSpPr>
        <p:spPr>
          <a:xfrm>
            <a:off x="2483768" y="1275606"/>
            <a:ext cx="5400600" cy="2341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DD4AC20-F4D8-413E-AF42-CEB635AC477A}"/>
              </a:ext>
            </a:extLst>
          </p:cNvPr>
          <p:cNvCxnSpPr>
            <a:cxnSpLocks/>
          </p:cNvCxnSpPr>
          <p:nvPr/>
        </p:nvCxnSpPr>
        <p:spPr>
          <a:xfrm flipH="1" flipV="1">
            <a:off x="7092280" y="1509746"/>
            <a:ext cx="144016" cy="41393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16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Determine the URL template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39AD69-2B9A-45E9-B9DF-01E883A352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771551"/>
            <a:ext cx="8424936" cy="648072"/>
          </a:xfrm>
        </p:spPr>
        <p:txBody>
          <a:bodyPr>
            <a:normAutofit/>
          </a:bodyPr>
          <a:lstStyle/>
          <a:p>
            <a:r>
              <a:rPr lang="en-US" sz="2200" dirty="0"/>
              <a:t>This is the URL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61BC-6B9E-4C6E-ADD6-20BB2CBDBF45}"/>
              </a:ext>
            </a:extLst>
          </p:cNvPr>
          <p:cNvSpPr txBox="1"/>
          <p:nvPr/>
        </p:nvSpPr>
        <p:spPr>
          <a:xfrm>
            <a:off x="755576" y="2654166"/>
            <a:ext cx="7632848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https://exldeveu00.primo.exlibrisgroup.com/discovery/search?query=any,contains,99201211000121&amp;tab=LibraryCatalog&amp;search_scope=MyInstitution&amp;vid=EXLDEV1_INST:Alma&amp;lang=en&amp;offset=0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4C8464-14C9-49D7-9E8B-78A7EE0E4049}"/>
              </a:ext>
            </a:extLst>
          </p:cNvPr>
          <p:cNvSpPr txBox="1"/>
          <p:nvPr/>
        </p:nvSpPr>
        <p:spPr>
          <a:xfrm>
            <a:off x="2771800" y="1419623"/>
            <a:ext cx="2448272" cy="92333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The MMS ID will change per record.  The rest will remain the same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FA82CB-C97F-4A07-88DE-C64B8109F5EF}"/>
              </a:ext>
            </a:extLst>
          </p:cNvPr>
          <p:cNvCxnSpPr>
            <a:cxnSpLocks/>
          </p:cNvCxnSpPr>
          <p:nvPr/>
        </p:nvCxnSpPr>
        <p:spPr>
          <a:xfrm flipH="1">
            <a:off x="2627784" y="2342953"/>
            <a:ext cx="360040" cy="648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3D38045-7043-499D-A63A-D9DCA00A1676}"/>
              </a:ext>
            </a:extLst>
          </p:cNvPr>
          <p:cNvSpPr/>
          <p:nvPr/>
        </p:nvSpPr>
        <p:spPr>
          <a:xfrm>
            <a:off x="1115616" y="3003798"/>
            <a:ext cx="172819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91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B881EF-8127-4A88-A661-082445FC2E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504" y="3319778"/>
            <a:ext cx="8856983" cy="1240583"/>
          </a:xfrm>
        </p:spPr>
        <p:txBody>
          <a:bodyPr/>
          <a:lstStyle/>
          <a:p>
            <a:pPr algn="ctr"/>
            <a:r>
              <a:rPr lang="en-US" sz="2600" dirty="0"/>
              <a:t>Create the link in an analytics report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C79E8F-9D2D-4B91-819B-3AFDE71408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14FBB8-B891-4AFA-B73F-B031A9A7F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5" y="0"/>
            <a:ext cx="2952328" cy="31504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BE6D111-D166-462E-A116-CECC40018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059" y="6757"/>
            <a:ext cx="4338903" cy="31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17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906231-C773-4132-BCFE-784EF93E8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D5AC908-A09F-432C-A1D6-53161F717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Create the link in an analytics report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F5DE35A3-3581-474D-B2BA-1FCE65A5B680}"/>
              </a:ext>
            </a:extLst>
          </p:cNvPr>
          <p:cNvSpPr txBox="1">
            <a:spLocks/>
          </p:cNvSpPr>
          <p:nvPr/>
        </p:nvSpPr>
        <p:spPr>
          <a:xfrm>
            <a:off x="310987" y="843558"/>
            <a:ext cx="8496944" cy="3816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3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In order to create the link in an analytics report we will: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Make a report which includes the MMS ID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Append the text of the URL template which appears before the MMS ID to the beginning of the MMS ID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100" dirty="0"/>
              <a:t>Append the text of the URL template which appears after the MMS ID to the end of the MMS ID</a:t>
            </a:r>
          </a:p>
          <a:p>
            <a:endParaRPr lang="en-US" sz="2100" dirty="0"/>
          </a:p>
          <a:p>
            <a:endParaRPr lang="en-US" sz="2100" dirty="0"/>
          </a:p>
          <a:p>
            <a:endParaRPr lang="en-US" sz="21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91747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Ex_Libris_2020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20803</TotalTime>
  <Words>729</Words>
  <Application>Microsoft Office PowerPoint</Application>
  <PresentationFormat>On-screen Show (16:9)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IGeLU_2016_16X9 (1)</vt:lpstr>
      <vt:lpstr>Ex_Libris_2020</vt:lpstr>
      <vt:lpstr>PowerPoint Presentation</vt:lpstr>
      <vt:lpstr>PowerPoint Presentation</vt:lpstr>
      <vt:lpstr>Introduction</vt:lpstr>
      <vt:lpstr>Introduction </vt:lpstr>
      <vt:lpstr>Determine the URL template</vt:lpstr>
      <vt:lpstr>Determine the URL template</vt:lpstr>
      <vt:lpstr>Determine the URL template</vt:lpstr>
      <vt:lpstr>Create the link in an analytics report</vt:lpstr>
      <vt:lpstr>Create the link in an analytics report</vt:lpstr>
      <vt:lpstr>Create the link in an analytics report</vt:lpstr>
      <vt:lpstr>Create the link in an analytics report</vt:lpstr>
      <vt:lpstr>Create the link in an analytics report</vt:lpstr>
      <vt:lpstr>Create the link in an analytics report</vt:lpstr>
      <vt:lpstr>Create the link in an analytics report</vt:lpstr>
      <vt:lpstr>Create the link in an analytics report</vt:lpstr>
      <vt:lpstr>Create the link in an analytics report</vt:lpstr>
      <vt:lpstr>Create a textual hyperlink for Excel</vt:lpstr>
      <vt:lpstr>Create a textual hyperlink for Excel</vt:lpstr>
      <vt:lpstr>Create a textual hyperlink for Excel</vt:lpstr>
      <vt:lpstr>Create a textual hyperlink for Excel</vt:lpstr>
      <vt:lpstr>Create a textual hyperlink for Excel</vt:lpstr>
      <vt:lpstr>Create a textual hyperlink for Excel</vt:lpstr>
      <vt:lpstr>Create a textual hyperlink for Excel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1953</cp:revision>
  <dcterms:created xsi:type="dcterms:W3CDTF">2017-01-02T15:10:30Z</dcterms:created>
  <dcterms:modified xsi:type="dcterms:W3CDTF">2021-11-28T06:50:36Z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